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4"/>
    <p:sldMasterId id="2147483740" r:id="rId5"/>
  </p:sldMasterIdLst>
  <p:notesMasterIdLst>
    <p:notesMasterId r:id="rId14"/>
  </p:notesMasterIdLst>
  <p:sldIdLst>
    <p:sldId id="256" r:id="rId6"/>
    <p:sldId id="279" r:id="rId7"/>
    <p:sldId id="273" r:id="rId8"/>
    <p:sldId id="274" r:id="rId9"/>
    <p:sldId id="281" r:id="rId10"/>
    <p:sldId id="280" r:id="rId11"/>
    <p:sldId id="275" r:id="rId12"/>
    <p:sldId id="282" r:id="rId13"/>
  </p:sldIdLst>
  <p:sldSz cx="9144000" cy="6858000" type="screen4x3"/>
  <p:notesSz cx="71628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47F2D-54BF-4D63-A39D-6312DE80FBB0}" v="3" dt="2023-01-13T20:16:28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yton, Gary E Civ USAF USAFA DF/DFAS" userId="S::gary.payton@afacademy.af.edu::aaa9b543-cdb9-4ba7-b997-49e027a0439f" providerId="AD" clId="Web-{38847F2D-54BF-4D63-A39D-6312DE80FBB0}"/>
    <pc:docChg chg="modSld">
      <pc:chgData name="Payton, Gary E Civ USAF USAFA DF/DFAS" userId="S::gary.payton@afacademy.af.edu::aaa9b543-cdb9-4ba7-b997-49e027a0439f" providerId="AD" clId="Web-{38847F2D-54BF-4D63-A39D-6312DE80FBB0}" dt="2023-01-13T20:16:28.045" v="2" actId="20577"/>
      <pc:docMkLst>
        <pc:docMk/>
      </pc:docMkLst>
      <pc:sldChg chg="modSp">
        <pc:chgData name="Payton, Gary E Civ USAF USAFA DF/DFAS" userId="S::gary.payton@afacademy.af.edu::aaa9b543-cdb9-4ba7-b997-49e027a0439f" providerId="AD" clId="Web-{38847F2D-54BF-4D63-A39D-6312DE80FBB0}" dt="2023-01-13T20:16:28.045" v="2" actId="20577"/>
        <pc:sldMkLst>
          <pc:docMk/>
          <pc:sldMk cId="2699891851" sldId="279"/>
        </pc:sldMkLst>
        <pc:spChg chg="mod">
          <ac:chgData name="Payton, Gary E Civ USAF USAFA DF/DFAS" userId="S::gary.payton@afacademy.af.edu::aaa9b543-cdb9-4ba7-b997-49e027a0439f" providerId="AD" clId="Web-{38847F2D-54BF-4D63-A39D-6312DE80FBB0}" dt="2023-01-13T20:16:28.045" v="2" actId="20577"/>
          <ac:spMkLst>
            <pc:docMk/>
            <pc:sldMk cId="2699891851" sldId="279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04706" cy="474376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6442" y="1"/>
            <a:ext cx="3104705" cy="474376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46262F88-9FB6-4B78-8C2B-BCAB226AF71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1181100"/>
            <a:ext cx="4249738" cy="3187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7106" y="4546913"/>
            <a:ext cx="5730240" cy="3720788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74424"/>
            <a:ext cx="3104706" cy="474376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6442" y="8974424"/>
            <a:ext cx="3104705" cy="474376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BBC069A-8D9D-4C49-A58B-E57CE6D1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Skylab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069A-8D9D-4C49-A58B-E57CE6D1BE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use to our advantage.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069A-8D9D-4C49-A58B-E57CE6D1BE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1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14313" marR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16731" marR="0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770335" marR="0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200150" marR="0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14313" marR="0" lvl="0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516731" marR="0" lvl="1" indent="-211931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770335" marR="0" lvl="2" indent="-167879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200150" marR="0" lvl="3" indent="-17145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500CC127-4676-4036-974B-F67D3719F18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3949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72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55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C8FC3CB0-8753-4455-8D50-7A58E11B61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8AFC0FA8-6A62-4EA8-9FE5-7302541CD84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63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52B12347-1F95-434A-AB7D-B48E1A9A7F5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/>
          <a:p>
            <a:fld id="{6643BCA5-DD92-4AC5-8022-14ECBE19E3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14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52950" y="1428335"/>
            <a:ext cx="38100" cy="502920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57201" y="3886194"/>
            <a:ext cx="8239539" cy="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240633" y="1388548"/>
            <a:ext cx="43313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Guidance</a:t>
            </a: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4552951" y="1388548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40632" y="3920172"/>
            <a:ext cx="4331367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50257" y="1725615"/>
            <a:ext cx="4319556" cy="21945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 Arial 18</a:t>
            </a:r>
          </a:p>
          <a:p>
            <a:pPr marL="254794" lvl="1" indent="-128588">
              <a:buFont typeface="Arial" panose="020B0604020202020204" pitchFamily="34" charset="0"/>
              <a:buChar char="•"/>
            </a:pPr>
            <a:r>
              <a:rPr lang="en-US" sz="1200"/>
              <a:t>Sub Bullets Arial16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0258" y="4263074"/>
            <a:ext cx="4309931" cy="22474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3" name="Rectangle 12"/>
          <p:cNvSpPr/>
          <p:nvPr/>
        </p:nvSpPr>
        <p:spPr bwMode="auto">
          <a:xfrm>
            <a:off x="4572107" y="1725612"/>
            <a:ext cx="4341094" cy="21945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60747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4" name="Rectangle 13"/>
          <p:cNvSpPr/>
          <p:nvPr/>
        </p:nvSpPr>
        <p:spPr bwMode="auto">
          <a:xfrm>
            <a:off x="4560189" y="4263074"/>
            <a:ext cx="4353011" cy="224749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350"/>
              <a:t>Bullets</a:t>
            </a:r>
          </a:p>
          <a:p>
            <a:pPr marL="254794" indent="-128588">
              <a:buFont typeface="Arial" panose="020B0604020202020204" pitchFamily="34" charset="0"/>
              <a:buChar char="•"/>
            </a:pPr>
            <a:endParaRPr lang="en-US" sz="135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4551859" y="3920172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Current </a:t>
            </a:r>
            <a:r>
              <a:rPr lang="en-US" sz="1200" b="1" err="1">
                <a:solidFill>
                  <a:schemeClr val="bg1"/>
                </a:solidFill>
                <a:latin typeface="Trebuchet MS" panose="020B0603020202020204" pitchFamily="34" charset="0"/>
              </a:rPr>
              <a:t>Sr</a:t>
            </a:r>
            <a:r>
              <a:rPr lang="en-US" sz="1200" b="1">
                <a:solidFill>
                  <a:schemeClr val="bg1"/>
                </a:solidFill>
                <a:latin typeface="Trebuchet MS" panose="020B0603020202020204" pitchFamily="34" charset="0"/>
              </a:rPr>
              <a:t> Leader Intent</a:t>
            </a:r>
          </a:p>
        </p:txBody>
      </p:sp>
    </p:spTree>
    <p:extLst>
      <p:ext uri="{BB962C8B-B14F-4D97-AF65-F5344CB8AC3E}">
        <p14:creationId xmlns:p14="http://schemas.microsoft.com/office/powerpoint/2010/main" val="30683218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Integrity</a:t>
            </a:r>
            <a:r>
              <a:rPr lang="en-US" sz="1050" b="1" i="0" baseline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First</a:t>
            </a:r>
            <a:r>
              <a:rPr lang="en-US" sz="1050" b="1" i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– Service Before Self – Excellence In All We Do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5789"/>
            <a:ext cx="1135402" cy="1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</p:sldLayoutIdLst>
  <p:transition spd="med"/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05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6"/>
            <a:ext cx="6553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50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4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2" descr="V:\03. DFAN Common Docs (XO-Babcock)\10 - Artwork, Templates\AeroSigna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2" y="40343"/>
            <a:ext cx="1093694" cy="1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4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ransition spd="med"/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5pPr>
      <a:lvl6pPr marL="3429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6pPr>
      <a:lvl7pPr marL="6858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7pPr>
      <a:lvl8pPr marL="10287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8pPr>
      <a:lvl9pPr marL="1371600" algn="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C2D83"/>
          </a:solidFill>
          <a:latin typeface="Arial" charset="0"/>
        </a:defRPr>
      </a:lvl9pPr>
    </p:titleStyle>
    <p:bodyStyle>
      <a:lvl1pPr marL="214313" indent="-214313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6731" indent="-211931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500" b="1">
          <a:solidFill>
            <a:schemeClr val="tx1"/>
          </a:solidFill>
          <a:latin typeface="Trebuchet MS" panose="020B0603020202020204" pitchFamily="34" charset="0"/>
        </a:defRPr>
      </a:lvl2pPr>
      <a:lvl3pPr marL="770335" indent="-167879" algn="l" rtl="0" eaLnBrk="1" fontAlgn="base" hangingPunct="1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350" b="1">
          <a:solidFill>
            <a:schemeClr val="tx1"/>
          </a:solidFill>
          <a:latin typeface="Trebuchet MS" panose="020B0603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200" b="1">
          <a:solidFill>
            <a:schemeClr val="tx1"/>
          </a:solidFill>
          <a:latin typeface="Trebuchet MS" panose="020B0603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28800" y="182880"/>
            <a:ext cx="7040880" cy="1097280"/>
          </a:xfrm>
        </p:spPr>
        <p:txBody>
          <a:bodyPr/>
          <a:lstStyle/>
          <a:p>
            <a:r>
              <a:rPr lang="en-US" dirty="0" err="1" smtClean="0"/>
              <a:t>AstroEngr</a:t>
            </a:r>
            <a:r>
              <a:rPr lang="en-US" dirty="0" smtClean="0"/>
              <a:t> 331X</a:t>
            </a:r>
            <a:endParaRPr lang="en-US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365760" y="1463040"/>
            <a:ext cx="8412480" cy="4937760"/>
          </a:xfrm>
        </p:spPr>
        <p:txBody>
          <a:bodyPr/>
          <a:lstStyle/>
          <a:p>
            <a:pPr marL="0" indent="0" algn="ctr">
              <a:buNone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The Space Environment:</a:t>
            </a: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Freefall &amp; </a:t>
            </a:r>
            <a:r>
              <a:rPr lang="en-US" sz="3200" dirty="0" err="1" smtClean="0">
                <a:solidFill>
                  <a:srgbClr val="002060"/>
                </a:solidFill>
              </a:rPr>
              <a:t>Vaccuum</a:t>
            </a:r>
            <a:endParaRPr lang="en-US" sz="32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2060"/>
                </a:solidFill>
              </a:rPr>
              <a:t>May 2024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13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94" y="3463215"/>
            <a:ext cx="2891282" cy="286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35B49-1E20-475A-9667-F805D662E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22" y="3675888"/>
            <a:ext cx="2375089" cy="24410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68168" y="1653615"/>
            <a:ext cx="2811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NOT “Zero Gravity”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Free Fall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48638" y="2319400"/>
                <a:ext cx="159787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38" y="2319400"/>
                <a:ext cx="1597873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27" y="2197235"/>
            <a:ext cx="2208719" cy="9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Free Fall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920240"/>
            <a:ext cx="3986784" cy="4937760"/>
          </a:xfrm>
        </p:spPr>
        <p:txBody>
          <a:bodyPr/>
          <a:lstStyle/>
          <a:p>
            <a:r>
              <a:rPr lang="en-US" sz="2400" dirty="0" smtClean="0"/>
              <a:t>Effects </a:t>
            </a:r>
            <a:r>
              <a:rPr lang="en-US" sz="2400" dirty="0"/>
              <a:t>on Spacecraft</a:t>
            </a:r>
          </a:p>
          <a:p>
            <a:pPr lvl="1"/>
            <a:r>
              <a:rPr lang="en-US" sz="2100" dirty="0" smtClean="0">
                <a:solidFill>
                  <a:srgbClr val="00B050"/>
                </a:solidFill>
              </a:rPr>
              <a:t>Useful:</a:t>
            </a:r>
          </a:p>
          <a:p>
            <a:pPr lvl="2"/>
            <a:r>
              <a:rPr lang="en-US" sz="1950" dirty="0" smtClean="0">
                <a:solidFill>
                  <a:srgbClr val="00B050"/>
                </a:solidFill>
              </a:rPr>
              <a:t>No contact forces – structural loads are minimal</a:t>
            </a:r>
          </a:p>
          <a:p>
            <a:pPr lvl="2"/>
            <a:endParaRPr lang="en-US" sz="1950" dirty="0" smtClean="0">
              <a:solidFill>
                <a:srgbClr val="00B050"/>
              </a:solidFill>
            </a:endParaRPr>
          </a:p>
          <a:p>
            <a:pPr lvl="1"/>
            <a:r>
              <a:rPr lang="en-US" sz="2100" dirty="0" smtClean="0">
                <a:solidFill>
                  <a:srgbClr val="FF0000"/>
                </a:solidFill>
              </a:rPr>
              <a:t>Problematic: </a:t>
            </a:r>
            <a:endParaRPr lang="en-US" sz="2100" dirty="0" smtClean="0">
              <a:solidFill>
                <a:srgbClr val="FF0000"/>
              </a:solidFill>
            </a:endParaRPr>
          </a:p>
          <a:p>
            <a:pPr lvl="2"/>
            <a:r>
              <a:rPr lang="en-US" sz="1950" dirty="0" smtClean="0">
                <a:solidFill>
                  <a:srgbClr val="FF0000"/>
                </a:solidFill>
              </a:rPr>
              <a:t>Fluid measurement and delivery are more difficult</a:t>
            </a:r>
            <a:endParaRPr lang="en-US" sz="1950" dirty="0" smtClean="0">
              <a:solidFill>
                <a:srgbClr val="FF0000"/>
              </a:solidFill>
            </a:endParaRPr>
          </a:p>
          <a:p>
            <a:pPr lvl="1"/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543" y="1719072"/>
            <a:ext cx="4073325" cy="228963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5897880" y="4325112"/>
            <a:ext cx="1755648" cy="138074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6" idx="4"/>
          </p:cNvCxnSpPr>
          <p:nvPr/>
        </p:nvCxnSpPr>
        <p:spPr bwMode="auto">
          <a:xfrm>
            <a:off x="6775704" y="5705856"/>
            <a:ext cx="0" cy="457200"/>
          </a:xfrm>
          <a:prstGeom prst="line">
            <a:avLst/>
          </a:prstGeom>
          <a:solidFill>
            <a:srgbClr val="0C2D83"/>
          </a:solid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738205" y="6163056"/>
            <a:ext cx="877824" cy="0"/>
          </a:xfrm>
          <a:prstGeom prst="line">
            <a:avLst/>
          </a:prstGeom>
          <a:solidFill>
            <a:srgbClr val="0C2D83"/>
          </a:solid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loud Callout 11"/>
          <p:cNvSpPr/>
          <p:nvPr/>
        </p:nvSpPr>
        <p:spPr bwMode="auto">
          <a:xfrm>
            <a:off x="5983825" y="4469244"/>
            <a:ext cx="1508760" cy="976808"/>
          </a:xfrm>
          <a:prstGeom prst="cloudCallou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69050" y="5392077"/>
            <a:ext cx="212724" cy="2117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3851" y="4777653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Earth’s Atmosphere</a:t>
            </a:r>
          </a:p>
        </p:txBody>
      </p:sp>
      <p:pic>
        <p:nvPicPr>
          <p:cNvPr id="1026" name="Picture 2" descr="Atmospheric density changes with altitu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28" y="1468373"/>
            <a:ext cx="3953918" cy="450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09928" y="6164465"/>
            <a:ext cx="6400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https://www.esa.int/ESA_Multimedia/Images/2009/06/Atmospheric_density_changes_with_altitude</a:t>
            </a:r>
          </a:p>
        </p:txBody>
      </p:sp>
    </p:spTree>
    <p:extLst>
      <p:ext uri="{BB962C8B-B14F-4D97-AF65-F5344CB8AC3E}">
        <p14:creationId xmlns:p14="http://schemas.microsoft.com/office/powerpoint/2010/main" val="21431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Atmospheric</a:t>
            </a:r>
            <a:r>
              <a:rPr lang="en-US" sz="3200" dirty="0" smtClean="0"/>
              <a:t> Drag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972" y="1534680"/>
            <a:ext cx="4335059" cy="4351338"/>
          </a:xfrm>
        </p:spPr>
        <p:txBody>
          <a:bodyPr/>
          <a:lstStyle/>
          <a:p>
            <a:r>
              <a:rPr lang="en-US" sz="2000" dirty="0"/>
              <a:t>Drag</a:t>
            </a:r>
          </a:p>
          <a:p>
            <a:pPr lvl="1"/>
            <a:r>
              <a:rPr lang="en-US" sz="2000" dirty="0"/>
              <a:t>Difficult to </a:t>
            </a:r>
            <a:r>
              <a:rPr lang="en-US" sz="2000" dirty="0" smtClean="0"/>
              <a:t>predict</a:t>
            </a:r>
          </a:p>
          <a:p>
            <a:pPr lvl="1"/>
            <a:r>
              <a:rPr lang="en-US" sz="2000" dirty="0" smtClean="0"/>
              <a:t>Can lead to re-entry/end of mission</a:t>
            </a:r>
            <a:endParaRPr lang="en-US" sz="2000" dirty="0"/>
          </a:p>
          <a:p>
            <a:pPr lvl="1"/>
            <a:r>
              <a:rPr lang="en-US" sz="2000" dirty="0"/>
              <a:t>Negligible above ~600 km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https://upload.wikimedia.org/wikipedia/en/thumb/6/65/GOCE.jpg/285px-GO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37" y="1684954"/>
            <a:ext cx="3531456" cy="25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an height ev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2" y="3432132"/>
            <a:ext cx="4270618" cy="28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929049" y="4311408"/>
            <a:ext cx="4077792" cy="1869936"/>
          </a:xfrm>
        </p:spPr>
        <p:txBody>
          <a:bodyPr/>
          <a:lstStyle/>
          <a:p>
            <a:r>
              <a:rPr lang="en-US" sz="1600" dirty="0" smtClean="0"/>
              <a:t>Impact on satellite design:</a:t>
            </a:r>
            <a:endParaRPr lang="en-US" sz="1600" dirty="0"/>
          </a:p>
          <a:p>
            <a:pPr lvl="2"/>
            <a:endParaRPr lang="en-US" sz="14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929049" y="4684186"/>
            <a:ext cx="4077792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6731" lvl="1" indent="-211931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00" b="1" kern="0" dirty="0" smtClean="0">
                <a:solidFill>
                  <a:prstClr val="black"/>
                </a:solidFill>
                <a:latin typeface="Trebuchet MS" panose="020B0603020202020204" pitchFamily="34" charset="0"/>
              </a:rPr>
              <a:t>Lower bound on orbital altitude</a:t>
            </a:r>
          </a:p>
          <a:p>
            <a:pPr marL="516731" lvl="1" indent="-211931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00" b="1" kern="0" dirty="0" smtClean="0">
                <a:solidFill>
                  <a:prstClr val="black"/>
                </a:solidFill>
                <a:latin typeface="Trebuchet MS" panose="020B0603020202020204" pitchFamily="34" charset="0"/>
              </a:rPr>
              <a:t>Propulsion </a:t>
            </a:r>
            <a:r>
              <a:rPr lang="en-US" sz="160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system must be designed to counteract drag</a:t>
            </a:r>
          </a:p>
          <a:p>
            <a:pPr marL="516731" lvl="1" indent="-211931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0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Shape/orientation can be designed to have desired properties</a:t>
            </a:r>
          </a:p>
          <a:p>
            <a:pPr marL="770335" lvl="2" indent="-167879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Differential drag for formation flying</a:t>
            </a:r>
          </a:p>
        </p:txBody>
      </p:sp>
    </p:spTree>
    <p:extLst>
      <p:ext uri="{BB962C8B-B14F-4D97-AF65-F5344CB8AC3E}">
        <p14:creationId xmlns:p14="http://schemas.microsoft.com/office/powerpoint/2010/main" val="3554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Atomic Oxygen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757166" y="3947033"/>
            <a:ext cx="3886200" cy="2746375"/>
          </a:xfrm>
        </p:spPr>
        <p:txBody>
          <a:bodyPr/>
          <a:lstStyle/>
          <a:p>
            <a:r>
              <a:rPr lang="en-US" dirty="0" smtClean="0"/>
              <a:t>Impact on satellite design:</a:t>
            </a:r>
            <a:endParaRPr lang="en-US" dirty="0"/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755292"/>
            <a:ext cx="3520975" cy="23385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60338" y="1478153"/>
            <a:ext cx="3886200" cy="4351338"/>
          </a:xfrm>
        </p:spPr>
        <p:txBody>
          <a:bodyPr/>
          <a:lstStyle/>
          <a:p>
            <a:r>
              <a:rPr lang="en-US" dirty="0" smtClean="0"/>
              <a:t>Atomic Oxygen</a:t>
            </a:r>
          </a:p>
          <a:p>
            <a:pPr lvl="1"/>
            <a:r>
              <a:rPr lang="en-US" dirty="0" smtClean="0"/>
              <a:t>At high altitude, O2 molecules are split by radiation and charged particles</a:t>
            </a:r>
          </a:p>
          <a:p>
            <a:pPr lvl="1"/>
            <a:r>
              <a:rPr lang="en-US" dirty="0" smtClean="0"/>
              <a:t>Low density leads to atomic oxygen (“O”) persisting rather than immediately recombining to molecular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57166" y="4246849"/>
            <a:ext cx="4572000" cy="21467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6731" lvl="1" indent="-211931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80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“O” can</a:t>
            </a:r>
          </a:p>
          <a:p>
            <a:pPr marL="770335" lvl="2" indent="-167879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5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Weaken structures through oxidation</a:t>
            </a:r>
          </a:p>
          <a:p>
            <a:pPr marL="770335" lvl="2" indent="-167879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5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Change properties of coatings</a:t>
            </a:r>
          </a:p>
          <a:p>
            <a:pPr marL="770335" lvl="2" indent="-167879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65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Degrade sensors</a:t>
            </a:r>
          </a:p>
          <a:p>
            <a:pPr marL="516731" lvl="1" indent="-211931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1800" b="1" kern="0" dirty="0">
                <a:solidFill>
                  <a:prstClr val="black"/>
                </a:solidFill>
                <a:latin typeface="Trebuchet MS" panose="020B0603020202020204" pitchFamily="34" charset="0"/>
              </a:rPr>
              <a:t>Materials must be chosen to limit these effects</a:t>
            </a:r>
            <a:endParaRPr lang="en-US" sz="1800" b="1" kern="0" dirty="0">
              <a:solidFill>
                <a:prstClr val="black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Why Do We Need Oxygen and What Does It Do in the Body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18" y="1722267"/>
            <a:ext cx="1873096" cy="17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0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Near-Vacuum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825" y="2236041"/>
            <a:ext cx="2252575" cy="1232480"/>
          </a:xfrm>
          <a:prstGeom prst="rect">
            <a:avLst/>
          </a:prstGeom>
        </p:spPr>
      </p:pic>
      <p:pic>
        <p:nvPicPr>
          <p:cNvPr id="4098" name="Picture 2" descr="https://www.iter.org/img/resize-900-90/www/content/com/Lists/Stories/Attachments/1667/space%20power%20facility_nasa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" y="4496260"/>
            <a:ext cx="2528117" cy="167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88343" y="1930397"/>
            <a:ext cx="598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70063" algn="l"/>
                <a:tab pos="4064000" algn="l"/>
              </a:tabLst>
            </a:pPr>
            <a:r>
              <a:rPr lang="en-US" sz="1800" b="1" u="sng" dirty="0" smtClean="0"/>
              <a:t>Effect</a:t>
            </a:r>
            <a:r>
              <a:rPr lang="en-US" sz="1800" dirty="0" smtClean="0"/>
              <a:t>	</a:t>
            </a:r>
            <a:r>
              <a:rPr lang="en-US" sz="1800" b="1" u="sng" dirty="0" smtClean="0"/>
              <a:t>Description</a:t>
            </a:r>
            <a:r>
              <a:rPr lang="en-US" sz="1800" dirty="0" smtClean="0"/>
              <a:t> 	</a:t>
            </a:r>
            <a:r>
              <a:rPr lang="en-US" sz="1800" b="1" u="sng" dirty="0" smtClean="0"/>
              <a:t>Design Impact</a:t>
            </a:r>
            <a:endParaRPr lang="en-US" sz="1800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2250766" y="1492011"/>
            <a:ext cx="6893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solidFill>
                  <a:srgbClr val="0070C0"/>
                </a:solidFill>
              </a:rPr>
              <a:t>The</a:t>
            </a:r>
            <a:r>
              <a:rPr lang="en-US" sz="1600" b="1" i="1" u="sng" dirty="0" smtClean="0">
                <a:solidFill>
                  <a:srgbClr val="0070C0"/>
                </a:solidFill>
              </a:rPr>
              <a:t> lack </a:t>
            </a:r>
            <a:r>
              <a:rPr lang="en-US" sz="1600" i="1" dirty="0" smtClean="0">
                <a:solidFill>
                  <a:srgbClr val="0070C0"/>
                </a:solidFill>
              </a:rPr>
              <a:t>of a dense atmosphere in space also impacts spacecraft design!</a:t>
            </a:r>
            <a:endParaRPr lang="en-US" sz="1600" i="1" dirty="0">
              <a:solidFill>
                <a:srgbClr val="0070C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888343" y="5413299"/>
            <a:ext cx="6096000" cy="1077218"/>
            <a:chOff x="2888343" y="2356988"/>
            <a:chExt cx="6096000" cy="1077218"/>
          </a:xfrm>
        </p:grpSpPr>
        <p:sp>
          <p:nvSpPr>
            <p:cNvPr id="24" name="TextBox 23"/>
            <p:cNvSpPr txBox="1"/>
            <p:nvPr/>
          </p:nvSpPr>
          <p:spPr>
            <a:xfrm>
              <a:off x="2888343" y="2356988"/>
              <a:ext cx="1378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770063" algn="l"/>
                  <a:tab pos="4064000" algn="l"/>
                </a:tabLst>
              </a:pPr>
              <a:r>
                <a:rPr lang="en-US" sz="1600" dirty="0" smtClean="0"/>
                <a:t>No O2 to enable combustion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640363" y="2356988"/>
              <a:ext cx="197815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Propulsion system cannot rely on atmospheric oxygen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37128" y="2356988"/>
              <a:ext cx="204721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770063" algn="l"/>
                  <a:tab pos="4064000" algn="l"/>
                </a:tabLst>
              </a:pPr>
              <a:r>
                <a:rPr lang="en-US" sz="1600" dirty="0" smtClean="0"/>
                <a:t>Oxidizer must be carried on-board if relying on chemical means of propulsion</a:t>
              </a:r>
              <a:endParaRPr lang="en-US" sz="16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88343" y="2240870"/>
            <a:ext cx="6096000" cy="1077218"/>
            <a:chOff x="2888343" y="2240870"/>
            <a:chExt cx="6096000" cy="1077218"/>
          </a:xfrm>
        </p:grpSpPr>
        <p:grpSp>
          <p:nvGrpSpPr>
            <p:cNvPr id="10" name="Group 9"/>
            <p:cNvGrpSpPr/>
            <p:nvPr/>
          </p:nvGrpSpPr>
          <p:grpSpPr>
            <a:xfrm>
              <a:off x="2888343" y="2240870"/>
              <a:ext cx="6096000" cy="1077218"/>
              <a:chOff x="2888343" y="2356988"/>
              <a:chExt cx="6096000" cy="107721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888343" y="2356988"/>
                <a:ext cx="13788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 smtClean="0"/>
                  <a:t>Outgassing</a:t>
                </a:r>
                <a:endParaRPr lang="en-US" sz="16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640363" y="2356988"/>
                <a:ext cx="197815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Materials release trapped gases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937128" y="2356988"/>
                <a:ext cx="204721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/>
                  <a:t>Choose materials carefully, thermal-</a:t>
                </a:r>
                <a:r>
                  <a:rPr lang="en-US" sz="1600" dirty="0" err="1"/>
                  <a:t>vac</a:t>
                </a:r>
                <a:r>
                  <a:rPr lang="en-US" sz="1600" dirty="0"/>
                  <a:t> testing prior to launch</a:t>
                </a:r>
                <a:endParaRPr lang="en-US" sz="1600" dirty="0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 bwMode="auto">
            <a:xfrm>
              <a:off x="2888343" y="3262266"/>
              <a:ext cx="5981337" cy="0"/>
            </a:xfrm>
            <a:prstGeom prst="line">
              <a:avLst/>
            </a:prstGeom>
            <a:solidFill>
              <a:srgbClr val="0C2D8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096" name="Group 4095"/>
          <p:cNvGrpSpPr/>
          <p:nvPr/>
        </p:nvGrpSpPr>
        <p:grpSpPr>
          <a:xfrm>
            <a:off x="2888343" y="3262266"/>
            <a:ext cx="6096000" cy="830997"/>
            <a:chOff x="2888343" y="3262266"/>
            <a:chExt cx="6096000" cy="830997"/>
          </a:xfrm>
        </p:grpSpPr>
        <p:grpSp>
          <p:nvGrpSpPr>
            <p:cNvPr id="12" name="Group 11"/>
            <p:cNvGrpSpPr/>
            <p:nvPr/>
          </p:nvGrpSpPr>
          <p:grpSpPr>
            <a:xfrm>
              <a:off x="2888343" y="3262266"/>
              <a:ext cx="6096000" cy="830997"/>
              <a:chOff x="2888343" y="2356988"/>
              <a:chExt cx="6096000" cy="83099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888343" y="2356988"/>
                <a:ext cx="13788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 smtClean="0"/>
                  <a:t>Cold welding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640363" y="2356988"/>
                <a:ext cx="197815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No “air pocket” between moving parts</a:t>
                </a:r>
                <a:endParaRPr lang="en-US" sz="16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937128" y="2356988"/>
                <a:ext cx="20472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 smtClean="0"/>
                  <a:t>Try to limit moving parts</a:t>
                </a:r>
                <a:endParaRPr lang="en-US" sz="1600" dirty="0"/>
              </a:p>
            </p:txBody>
          </p:sp>
        </p:grpSp>
        <p:cxnSp>
          <p:nvCxnSpPr>
            <p:cNvPr id="30" name="Straight Connector 29"/>
            <p:cNvCxnSpPr/>
            <p:nvPr/>
          </p:nvCxnSpPr>
          <p:spPr bwMode="auto">
            <a:xfrm>
              <a:off x="2888343" y="4089860"/>
              <a:ext cx="5981337" cy="0"/>
            </a:xfrm>
            <a:prstGeom prst="line">
              <a:avLst/>
            </a:prstGeom>
            <a:solidFill>
              <a:srgbClr val="0C2D8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2888343" y="4089860"/>
            <a:ext cx="6096000" cy="1323439"/>
            <a:chOff x="2888343" y="4089860"/>
            <a:chExt cx="6096000" cy="1323439"/>
          </a:xfrm>
        </p:grpSpPr>
        <p:grpSp>
          <p:nvGrpSpPr>
            <p:cNvPr id="16" name="Group 15"/>
            <p:cNvGrpSpPr/>
            <p:nvPr/>
          </p:nvGrpSpPr>
          <p:grpSpPr>
            <a:xfrm>
              <a:off x="2888343" y="4089860"/>
              <a:ext cx="6096000" cy="1323439"/>
              <a:chOff x="2888343" y="2356988"/>
              <a:chExt cx="6096000" cy="132343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888343" y="2356988"/>
                <a:ext cx="13788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 smtClean="0"/>
                  <a:t>Limited heat transfer</a:t>
                </a:r>
                <a:endParaRPr lang="en-US" sz="16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40363" y="2356988"/>
                <a:ext cx="197815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Radiation is the only method to transfer heat into/out of the spacecraft</a:t>
                </a:r>
                <a:endParaRPr lang="en-US" sz="16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37128" y="2356988"/>
                <a:ext cx="204721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770063" algn="l"/>
                    <a:tab pos="4064000" algn="l"/>
                  </a:tabLst>
                </a:pPr>
                <a:r>
                  <a:rPr lang="en-US" sz="1600" dirty="0" smtClean="0"/>
                  <a:t>Thermal system and materials must be designed carefully balance radiative heat transfer in/out</a:t>
                </a:r>
                <a:endParaRPr lang="en-US" sz="1600" dirty="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 bwMode="auto">
            <a:xfrm>
              <a:off x="2953657" y="5403403"/>
              <a:ext cx="5981337" cy="0"/>
            </a:xfrm>
            <a:prstGeom prst="line">
              <a:avLst/>
            </a:prstGeom>
            <a:solidFill>
              <a:srgbClr val="0C2D8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757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028" y="182880"/>
            <a:ext cx="6300651" cy="1097280"/>
          </a:xfrm>
        </p:spPr>
        <p:txBody>
          <a:bodyPr/>
          <a:lstStyle/>
          <a:p>
            <a:r>
              <a:rPr lang="en-US" sz="3200" dirty="0" smtClean="0"/>
              <a:t>Near-Vacuum: Impact on spacecraft motion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518524" y="1501728"/>
            <a:ext cx="77295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latin typeface="Trebuchet MS" panose="020B0603020202020204" pitchFamily="34" charset="0"/>
              </a:rPr>
              <a:t>Spacecraft cannot utilize contact with external mass to </a:t>
            </a:r>
            <a:r>
              <a:rPr lang="en-US" sz="2000" b="1" dirty="0" smtClean="0">
                <a:latin typeface="Trebuchet MS" panose="020B0603020202020204" pitchFamily="34" charset="0"/>
              </a:rPr>
              <a:t>accelerate or </a:t>
            </a:r>
            <a:r>
              <a:rPr lang="en-US" sz="2000" b="1" dirty="0">
                <a:latin typeface="Trebuchet MS" panose="020B0603020202020204" pitchFamily="34" charset="0"/>
              </a:rPr>
              <a:t>rotate</a:t>
            </a:r>
            <a:endParaRPr lang="en-US" sz="2000" b="1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t's finally the weekend! ✌️ Before you blast off into the #July4th  weekend, what're you plans? 🎆 Comment below! 🎆 | Car gif, Camaro, Muscle  car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46" y="2216586"/>
            <a:ext cx="2834368" cy="15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35 Fighter Jet GIF - F35 Fighter Jet Bank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88" y="2209614"/>
            <a:ext cx="2828651" cy="15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24251" y="4010239"/>
            <a:ext cx="8324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latin typeface="Trebuchet MS" panose="020B0603020202020204" pitchFamily="34" charset="0"/>
              </a:rPr>
              <a:t>To accelerate (or rotate) spacecraft must expel mass or exchange </a:t>
            </a:r>
            <a:r>
              <a:rPr lang="en-US" sz="2000" b="1" dirty="0">
                <a:latin typeface="Trebuchet MS" panose="020B0603020202020204" pitchFamily="34" charset="0"/>
              </a:rPr>
              <a:t>energy</a:t>
            </a:r>
            <a:endParaRPr lang="en-US" sz="2000" b="1" dirty="0">
              <a:latin typeface="Trebuchet MS" panose="020B0603020202020204" pitchFamily="34" charset="0"/>
            </a:endParaRPr>
          </a:p>
        </p:txBody>
      </p:sp>
      <p:pic>
        <p:nvPicPr>
          <p:cNvPr id="5126" name="Picture 6" descr="Aerospace Engineering Students Develop Hybrid Rocket Engin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46" y="4718125"/>
            <a:ext cx="2834368" cy="15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Wheel Balancing Robot Using Reaction Wheels - Hackster.io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56" y="4718125"/>
            <a:ext cx="2120358" cy="159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Astro 310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stro 310 Theme" id="{244C6FAF-B7F0-4A86-916F-26D2E6EE7DDC}" vid="{20D8168A-5EAA-471C-9E49-240D9D107552}"/>
    </a:ext>
  </a:ext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A8654EBD2EE47AC5DEF88A4E4BD8F" ma:contentTypeVersion="7" ma:contentTypeDescription="Create a new document." ma:contentTypeScope="" ma:versionID="e505c6e82816ebd94c77217d4d2de4dd">
  <xsd:schema xmlns:xsd="http://www.w3.org/2001/XMLSchema" xmlns:xs="http://www.w3.org/2001/XMLSchema" xmlns:p="http://schemas.microsoft.com/office/2006/metadata/properties" xmlns:ns2="0f9e4220-d6a4-4be3-a2a3-abfcd1f1a662" targetNamespace="http://schemas.microsoft.com/office/2006/metadata/properties" ma:root="true" ma:fieldsID="71e642395813eefe4a8fb5172b6d26ee" ns2:_="">
    <xsd:import namespace="0f9e4220-d6a4-4be3-a2a3-abfcd1f1a6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e4220-d6a4-4be3-a2a3-abfcd1f1a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D9D06B-907A-4D3B-B097-8ACB78BB5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F3377-AAD0-4A18-A2D9-F21134B46B7B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5c9b154-240a-4583-bab7-9ef827678c17"/>
    <ds:schemaRef ds:uri="http://schemas.microsoft.com/office/2006/metadata/properties"/>
    <ds:schemaRef ds:uri="b61c2465-24c3-4ed3-b6f4-ec97b93c796d"/>
    <ds:schemaRef ds:uri="http://purl.org/dc/terms/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4B6283-EB9E-4520-9E93-825EA2D70739}"/>
</file>

<file path=docProps/app.xml><?xml version="1.0" encoding="utf-8"?>
<Properties xmlns="http://schemas.openxmlformats.org/officeDocument/2006/extended-properties" xmlns:vt="http://schemas.openxmlformats.org/officeDocument/2006/docPropsVTypes">
  <Template>Astro 310 Theme</Template>
  <TotalTime>464</TotalTime>
  <Words>325</Words>
  <Application>Microsoft Office PowerPoint</Application>
  <PresentationFormat>On-screen Show (4:3)</PresentationFormat>
  <Paragraphs>63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Trebuchet MS</vt:lpstr>
      <vt:lpstr>Wingdings</vt:lpstr>
      <vt:lpstr>Astro 310 Theme</vt:lpstr>
      <vt:lpstr>5_USAFA Standard</vt:lpstr>
      <vt:lpstr>AstroEngr 331X</vt:lpstr>
      <vt:lpstr>Free Fall Environment</vt:lpstr>
      <vt:lpstr>Free Fall Environment</vt:lpstr>
      <vt:lpstr>Earth’s Atmosphere</vt:lpstr>
      <vt:lpstr>Atmospheric Drag</vt:lpstr>
      <vt:lpstr>Atomic Oxygen</vt:lpstr>
      <vt:lpstr>Near-Vacuum</vt:lpstr>
      <vt:lpstr>Near-Vacuum: Impact on spacecraft motion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Engr 310</dc:title>
  <dc:creator>Wilson, Sandra J Civ USAF USAFA DF/DFAN</dc:creator>
  <cp:lastModifiedBy>Gregory Frey</cp:lastModifiedBy>
  <cp:revision>19</cp:revision>
  <cp:lastPrinted>2022-01-10T19:32:39Z</cp:lastPrinted>
  <dcterms:created xsi:type="dcterms:W3CDTF">2021-08-16T19:59:16Z</dcterms:created>
  <dcterms:modified xsi:type="dcterms:W3CDTF">2024-05-06T21:05:39Z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0x010100F53A8654EBD2EE47AC5DEF88A4E4BD8F</vt:lpwstr>
  </property>
  <property fmtid="{D5CDD505-2E9C-101B-9397-08002B2CF9AE}" pid="3" name="MediaServiceImageTags">
    <vt:lpwstr/>
  </property>
</Properties>
</file>